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9" r:id="rId7"/>
    <p:sldId id="271" r:id="rId8"/>
    <p:sldId id="270" r:id="rId9"/>
    <p:sldId id="273" r:id="rId10"/>
    <p:sldId id="272" r:id="rId11"/>
    <p:sldId id="268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59D"/>
    <a:srgbClr val="58A96F"/>
    <a:srgbClr val="0B2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EE458-11B2-3860-5F04-0AB4FCF11D60}" v="1559" dt="2025-02-16T15:34:23.592"/>
    <p1510:client id="{1B76C76F-F1C2-D689-D2B2-6C35A4AF7BD2}" v="19" dt="2025-02-17T12:56:17.972"/>
    <p1510:client id="{4657F52D-7859-2A50-ECA5-9E5A14B34F08}" v="3" dt="2025-02-16T15:39:32.945"/>
    <p1510:client id="{C0DB2AC7-2ADF-81E9-ABBE-7D6017FE2385}" v="25" dt="2025-02-16T15:37:02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60A4-D575-4EF9-96B3-6E360320EC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829800" cy="2387600"/>
          </a:xfrm>
        </p:spPr>
        <p:txBody>
          <a:bodyPr anchor="b"/>
          <a:lstStyle>
            <a:lvl1pPr algn="l">
              <a:defRPr sz="6000" b="1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7A5F7-6E37-4F86-AB34-380BF585BB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66355"/>
            <a:ext cx="9829800" cy="1228725"/>
          </a:xfrm>
        </p:spPr>
        <p:txBody>
          <a:bodyPr/>
          <a:lstStyle>
            <a:lvl1pPr marL="0" indent="0" algn="l">
              <a:buNone/>
              <a:defRPr sz="2400" b="1" i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  <a:p>
            <a:r>
              <a:rPr lang="en-US"/>
              <a:t>Location</a:t>
            </a:r>
          </a:p>
          <a:p>
            <a:r>
              <a:rPr lang="en-US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471F0-DC40-43F7-B28E-B1E6C5ED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F3461FB5-D714-43CE-A79B-B5B84E377A48}" type="datetimeFigureOut">
              <a:rPr lang="el-GR" smtClean="0"/>
              <a:pPr/>
              <a:t>18/2/2025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AC104-FC3F-4BC1-9DAF-910F87DE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BD41-6DEB-416B-90CD-CB256FA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B558F4A8-C3C0-4D09-8A4C-A5535B027CB6}" type="slidenum">
              <a:rPr lang="el-GR" smtClean="0"/>
              <a:pPr/>
              <a:t>‹nr.›</a:t>
            </a:fld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91B3F-5B08-438D-844A-DECB1BD9955B}"/>
              </a:ext>
            </a:extLst>
          </p:cNvPr>
          <p:cNvSpPr txBox="1"/>
          <p:nvPr userDrawn="1"/>
        </p:nvSpPr>
        <p:spPr>
          <a:xfrm>
            <a:off x="2995447" y="5640201"/>
            <a:ext cx="49815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effectLst/>
                <a:latin typeface="+mj-lt"/>
              </a:rPr>
              <a:t>Water-Futures has received funding from the European Research Council (ERC) under the European Union’s Horizon 2020 research and innovation </a:t>
            </a:r>
            <a:r>
              <a:rPr lang="en-US" sz="1050" err="1">
                <a:effectLst/>
                <a:latin typeface="+mj-lt"/>
              </a:rPr>
              <a:t>programme</a:t>
            </a:r>
            <a:r>
              <a:rPr lang="en-US" sz="1050">
                <a:effectLst/>
                <a:latin typeface="+mj-lt"/>
              </a:rPr>
              <a:t> (Grant agreement No. 951424)</a:t>
            </a:r>
            <a:endParaRPr lang="el-GR" sz="105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7DC8DA-B841-4BE8-80DA-6F69A19A8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3334"/>
          <a:stretch/>
        </p:blipFill>
        <p:spPr>
          <a:xfrm>
            <a:off x="728976" y="5501135"/>
            <a:ext cx="2266471" cy="8552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02B8ED-4B5D-4DBD-89D2-41A4B60829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20" y="198169"/>
            <a:ext cx="3193778" cy="15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B24E-C8DE-4325-B2FA-3A9F40C7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45"/>
            <a:ext cx="10515600" cy="662782"/>
          </a:xfrm>
        </p:spPr>
        <p:txBody>
          <a:bodyPr/>
          <a:lstStyle>
            <a:lvl1pPr>
              <a:defRPr b="1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98D3-F2E7-4186-87CB-342F3EDAC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146"/>
            <a:ext cx="10515600" cy="4969817"/>
          </a:xfrm>
        </p:spPr>
        <p:txBody>
          <a:bodyPr/>
          <a:lstStyle>
            <a:lvl1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ED8F8-C716-43AA-A468-2FFD7DC7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FB5-D714-43CE-A79B-B5B84E377A48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AFB4-400B-421D-A365-C4F9F1FF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E86D-70A3-46E6-8FBA-B0CB20D0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4A8-C3C0-4D09-8A4C-A5535B027CB6}" type="slidenum">
              <a:rPr lang="el-GR" smtClean="0"/>
              <a:t>‹nr.›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3F766-1EA6-4D2C-B4D4-053016EEC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902" y="136525"/>
            <a:ext cx="1773504" cy="866701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A69067-8F27-4A74-AFB5-2DBB813B9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3334"/>
          <a:stretch/>
        </p:blipFill>
        <p:spPr>
          <a:xfrm>
            <a:off x="-108696" y="5973139"/>
            <a:ext cx="2345038" cy="8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3CDC-713F-4ED0-99F6-3B6430AF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6448E-2B37-4130-9B69-049E0F6DF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B6D6-8F0D-481F-B22A-A2F580C5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FB5-D714-43CE-A79B-B5B84E377A48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86F1-0E55-4A64-B107-AC14A25D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AEB20-A1C0-4585-96B6-E3F093C3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4A8-C3C0-4D09-8A4C-A5535B027CB6}" type="slidenum">
              <a:rPr lang="el-GR" smtClean="0"/>
              <a:t>‹nr.›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DDE05-AB73-483F-A5AF-7E670197E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010" y="505574"/>
            <a:ext cx="3193778" cy="15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3141F-0B2A-422C-84EE-8DDE5463D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2614"/>
            <a:ext cx="5181600" cy="499434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FED1A-DDB0-4188-83A5-228C91AD1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82613"/>
            <a:ext cx="5181600" cy="49943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01C54-6F8C-4E68-BF36-04BC11BE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F3461FB5-D714-43CE-A79B-B5B84E377A48}" type="datetimeFigureOut">
              <a:rPr lang="el-GR" smtClean="0"/>
              <a:pPr/>
              <a:t>18/2/2025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91517-A58F-46A9-804B-4E64B219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A7A27-CA38-4F80-9927-D1E3D316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B558F4A8-C3C0-4D09-8A4C-A5535B027CB6}" type="slidenum">
              <a:rPr lang="el-GR" smtClean="0"/>
              <a:pPr/>
              <a:t>‹nr.›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4174B-FF20-4FF0-A754-BFF0C845F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902" y="136525"/>
            <a:ext cx="1773504" cy="866701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11D3FF7-985B-4FAF-83B8-E2BB824B0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3334"/>
          <a:stretch/>
        </p:blipFill>
        <p:spPr>
          <a:xfrm>
            <a:off x="-108696" y="5973139"/>
            <a:ext cx="2345038" cy="88486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2DAEC1A-737D-475E-80B8-7019D527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45"/>
            <a:ext cx="10515600" cy="662782"/>
          </a:xfrm>
        </p:spPr>
        <p:txBody>
          <a:bodyPr/>
          <a:lstStyle>
            <a:lvl1pPr>
              <a:defRPr b="1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04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7557-7E9D-4CD0-9CF2-0089A2A2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8101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F00FA-AA82-4265-AC4D-0E405D4C0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991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F5E9C-C584-4DD3-A47E-077693D76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3825"/>
            <a:ext cx="5157787" cy="41958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8A281-F7A8-4880-96FF-7B168ACC2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18586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AC532-D31D-4A51-806F-708585456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3825"/>
            <a:ext cx="5183188" cy="41958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F2860-5868-403C-9469-3E2E0D75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F3461FB5-D714-43CE-A79B-B5B84E377A48}" type="datetimeFigureOut">
              <a:rPr lang="el-GR" smtClean="0"/>
              <a:pPr/>
              <a:t>18/2/2025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2051C-B035-4885-8ADD-EB01E7C5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7B09D-B43B-491C-A77E-A0F7CE5D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B558F4A8-C3C0-4D09-8A4C-A5535B027CB6}" type="slidenum">
              <a:rPr lang="el-GR" smtClean="0"/>
              <a:pPr/>
              <a:t>‹nr.›</a:t>
            </a:fld>
            <a:endParaRPr lang="el-G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D6ADC5-752A-47F3-81FD-AFEB56384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902" y="136525"/>
            <a:ext cx="1773504" cy="866701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9C8A44-B49A-4289-955F-9F05CAFE6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3334"/>
          <a:stretch/>
        </p:blipFill>
        <p:spPr>
          <a:xfrm>
            <a:off x="-108696" y="5973139"/>
            <a:ext cx="2345038" cy="8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3AA96-1543-4F5F-8ED1-F4CF71CF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FB5-D714-43CE-A79B-B5B84E377A48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FCD14-216B-4531-BBF2-63097593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5D227-E218-4B0A-B96D-EBA965B2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4A8-C3C0-4D09-8A4C-A5535B027CB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0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F6043-8802-46C2-AD19-6D73E959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EA90F-9EC3-484B-8390-736FC1D5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84938-5E7D-4C8B-BF77-E31C07F96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1FB5-D714-43CE-A79B-B5B84E377A48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B97F7-23D5-4C56-ACB0-5A02EE96E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www.waterfutures.eu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A715-CCCC-4730-BF28-6501B32DB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F4A8-C3C0-4D09-8A4C-A5535B027CB6}" type="slidenum">
              <a:rPr lang="el-GR" smtClean="0"/>
              <a:t>‹nr.›</a:t>
            </a:fld>
            <a:endParaRPr lang="el-GR"/>
          </a:p>
        </p:txBody>
      </p:sp>
      <p:pic>
        <p:nvPicPr>
          <p:cNvPr id="8" name="Picture 7" descr="Logo, icon, company name&#10;&#10;Description automatically generated">
            <a:extLst>
              <a:ext uri="{FF2B5EF4-FFF2-40B4-BE49-F238E27FC236}">
                <a16:creationId xmlns:a16="http://schemas.microsoft.com/office/drawing/2014/main" id="{A6F97001-62DF-439A-96C9-AA5C78AE05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5" y="0"/>
            <a:ext cx="8151570" cy="74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0A1B-AC18-424F-9B77-4D4EDCDEA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a typeface="Tahoma"/>
                <a:cs typeface="Arial"/>
              </a:rPr>
              <a:t>Surrogate Models for Water Distribution Networks</a:t>
            </a:r>
            <a:endParaRPr lang="el-GR" sz="4800" dirty="0"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C26CB-7A13-4E2F-AAEC-1F182FA31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55551"/>
            <a:ext cx="9829800" cy="1339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Tahoma"/>
                <a:cs typeface="Arial"/>
              </a:rPr>
              <a:t>André </a:t>
            </a:r>
            <a:r>
              <a:rPr lang="en-US" sz="2000" dirty="0" err="1">
                <a:ea typeface="Tahoma"/>
                <a:cs typeface="Arial"/>
              </a:rPr>
              <a:t>Artelt</a:t>
            </a:r>
            <a:endParaRPr lang="en-US" sz="2000" dirty="0" err="1">
              <a:cs typeface="Arial" panose="020B0604020202020204" pitchFamily="34" charset="0"/>
            </a:endParaRPr>
          </a:p>
          <a:p>
            <a:r>
              <a:rPr lang="en-US" sz="2000" b="0" i="1" dirty="0">
                <a:ea typeface="Tahoma"/>
                <a:cs typeface="Arial"/>
              </a:rPr>
              <a:t>Lamarr Lab Visits 2025</a:t>
            </a:r>
            <a:endParaRPr lang="en-US" sz="2000" b="0" i="1" dirty="0">
              <a:cs typeface="Arial" panose="020B0604020202020204" pitchFamily="34" charset="0"/>
            </a:endParaRPr>
          </a:p>
          <a:p>
            <a:r>
              <a:rPr lang="en-US" sz="2000" b="0" dirty="0">
                <a:ea typeface="Tahoma"/>
                <a:cs typeface="Arial"/>
              </a:rPr>
              <a:t>Dortmund, 16/02/2025</a:t>
            </a:r>
            <a:endParaRPr lang="el-GR" sz="2000" b="0" dirty="0"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00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much water should I drink a day? - Harvard Health">
            <a:extLst>
              <a:ext uri="{FF2B5EF4-FFF2-40B4-BE49-F238E27FC236}">
                <a16:creationId xmlns:a16="http://schemas.microsoft.com/office/drawing/2014/main" id="{E8F8AF7A-7EB4-22D7-D5FE-9BD03F10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83" y="1988402"/>
            <a:ext cx="4495800" cy="30670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AA109A-9E64-476C-B320-A109C94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Tahoma"/>
                <a:cs typeface="Tahoma"/>
              </a:rPr>
              <a:t>Water Distribution Networks (WDNs)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186C75-DBA2-5188-B262-86E16168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146"/>
            <a:ext cx="5655529" cy="49698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ea typeface="Tahoma"/>
                <a:cs typeface="Tahoma"/>
              </a:rPr>
              <a:t>Networks </a:t>
            </a:r>
            <a:r>
              <a:rPr lang="en-US" dirty="0">
                <a:ea typeface="Tahoma"/>
                <a:cs typeface="Tahoma"/>
              </a:rPr>
              <a:t>for delivering drinking water to consumers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ea typeface="Tahoma"/>
                <a:cs typeface="Tahoma"/>
              </a:rPr>
              <a:t>=&gt; </a:t>
            </a:r>
            <a:r>
              <a:rPr lang="en-US" i="1" dirty="0">
                <a:ea typeface="Tahoma"/>
                <a:cs typeface="Tahoma"/>
              </a:rPr>
              <a:t>Critical Infrastructure</a:t>
            </a:r>
          </a:p>
          <a:p>
            <a:r>
              <a:rPr lang="en-US" b="1" dirty="0">
                <a:ea typeface="Tahoma"/>
                <a:cs typeface="Tahoma"/>
              </a:rPr>
              <a:t>Complex (sparse) </a:t>
            </a:r>
            <a:r>
              <a:rPr lang="en-US" b="1" dirty="0" err="1">
                <a:ea typeface="Tahoma"/>
                <a:cs typeface="Tahoma"/>
              </a:rPr>
              <a:t>spatio</a:t>
            </a:r>
            <a:r>
              <a:rPr lang="en-US" b="1" dirty="0">
                <a:ea typeface="Tahoma"/>
                <a:cs typeface="Tahoma"/>
              </a:rPr>
              <a:t>-temporal signals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Changes in demand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Events (leakages, sensor faults, contaminations, ...)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Uncertainties</a:t>
            </a:r>
          </a:p>
          <a:p>
            <a:r>
              <a:rPr lang="en-US" b="1" dirty="0">
                <a:ea typeface="Tahoma"/>
                <a:cs typeface="Tahoma"/>
              </a:rPr>
              <a:t>Tasks: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Control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Event diagnosis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Planning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…..</a:t>
            </a:r>
          </a:p>
        </p:txBody>
      </p:sp>
      <p:pic>
        <p:nvPicPr>
          <p:cNvPr id="2" name="Picture 1" descr="A diagram of a flow rate&#10;&#10;Description automatically generated">
            <a:extLst>
              <a:ext uri="{FF2B5EF4-FFF2-40B4-BE49-F238E27FC236}">
                <a16:creationId xmlns:a16="http://schemas.microsoft.com/office/drawing/2014/main" id="{7A509C72-3222-FCF8-60F0-58B156E4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27" y="2040093"/>
            <a:ext cx="6096000" cy="301942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1F1152A-248E-63DC-3866-085176D4E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951" y="3689194"/>
            <a:ext cx="585440" cy="5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DB1B-5A0A-5427-EEAF-CE9C18C9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Tahoma"/>
                <a:cs typeface="Tahoma"/>
              </a:rPr>
              <a:t>Modeling of Water Distribution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BF791-8A90-0D82-6B23-23D5CE000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146"/>
            <a:ext cx="5488260" cy="4969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Tahoma"/>
                <a:cs typeface="Tahoma"/>
              </a:rPr>
              <a:t>Modeled as a </a:t>
            </a:r>
            <a:r>
              <a:rPr lang="en-US" b="1" dirty="0">
                <a:ea typeface="Tahoma"/>
                <a:cs typeface="Tahoma"/>
              </a:rPr>
              <a:t>graph</a:t>
            </a:r>
          </a:p>
          <a:p>
            <a:r>
              <a:rPr lang="en-US" b="1" dirty="0">
                <a:ea typeface="Tahoma"/>
                <a:cs typeface="Tahoma"/>
              </a:rPr>
              <a:t>Dynamics</a:t>
            </a:r>
            <a:r>
              <a:rPr lang="en-US" dirty="0">
                <a:ea typeface="Tahoma"/>
                <a:cs typeface="Tahoma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dirty="0">
                <a:ea typeface="Tahoma"/>
                <a:cs typeface="Tahoma"/>
              </a:rPr>
              <a:t>Hydraulics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dirty="0">
                <a:ea typeface="Tahoma"/>
                <a:cs typeface="Tahoma"/>
              </a:rPr>
              <a:t>Chemicals </a:t>
            </a:r>
            <a:r>
              <a:rPr lang="en-US" dirty="0">
                <a:ea typeface="Tahoma"/>
                <a:cs typeface="Tahoma"/>
              </a:rPr>
              <a:t>(i.e. water quality)</a:t>
            </a:r>
          </a:p>
          <a:p>
            <a:r>
              <a:rPr lang="en-US" dirty="0">
                <a:ea typeface="Tahoma"/>
                <a:cs typeface="Tahoma"/>
              </a:rPr>
              <a:t>Dynamics described by </a:t>
            </a:r>
            <a:r>
              <a:rPr lang="en-US" b="1" dirty="0">
                <a:ea typeface="Tahoma"/>
                <a:cs typeface="Tahoma"/>
              </a:rPr>
              <a:t>algebraic and (partial) differential equation</a:t>
            </a:r>
            <a:r>
              <a:rPr lang="en-US" dirty="0">
                <a:ea typeface="Tahoma"/>
                <a:cs typeface="Tahoma"/>
              </a:rPr>
              <a:t>s</a:t>
            </a:r>
          </a:p>
          <a:p>
            <a:r>
              <a:rPr lang="en-US" dirty="0">
                <a:ea typeface="Tahoma"/>
                <a:cs typeface="Tahoma"/>
              </a:rPr>
              <a:t>Simulation = Solving equations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Software such as EPANET-(MSX)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ea typeface="Tahoma"/>
                <a:cs typeface="Tahoma"/>
              </a:rPr>
              <a:t>EPyT</a:t>
            </a:r>
            <a:r>
              <a:rPr lang="en-US" dirty="0">
                <a:ea typeface="Tahoma"/>
                <a:cs typeface="Tahoma"/>
              </a:rPr>
              <a:t>-Flow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….</a:t>
            </a:r>
            <a:endParaRPr lang="en-US" dirty="0"/>
          </a:p>
        </p:txBody>
      </p:sp>
      <p:pic>
        <p:nvPicPr>
          <p:cNvPr id="5" name="Picture 4" descr="A diagram of a flow rate&#10;&#10;Description automatically generated">
            <a:extLst>
              <a:ext uri="{FF2B5EF4-FFF2-40B4-BE49-F238E27FC236}">
                <a16:creationId xmlns:a16="http://schemas.microsoft.com/office/drawing/2014/main" id="{CFCBBA62-2253-746E-06B0-DD61E634C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854" y="1714849"/>
            <a:ext cx="6096000" cy="3019425"/>
          </a:xfrm>
          <a:prstGeom prst="rect">
            <a:avLst/>
          </a:prstGeom>
        </p:spPr>
      </p:pic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2C6415EE-DB0F-7E17-2F29-02542956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3" y="4841139"/>
            <a:ext cx="2046017" cy="20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4703-5153-1245-791F-7E6073CC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Tahoma"/>
                <a:cs typeface="Tahoma"/>
              </a:rPr>
              <a:t>Need of Surrogate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9C5A-A9C3-6B75-4A95-74D9A881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ea typeface="Tahoma"/>
                <a:cs typeface="Tahoma"/>
              </a:rPr>
              <a:t>Solvers are</a:t>
            </a:r>
            <a:endParaRPr lang="en-US" b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Slow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Not differentiable</a:t>
            </a:r>
          </a:p>
          <a:p>
            <a:r>
              <a:rPr lang="en-US" b="1" dirty="0">
                <a:ea typeface="Tahoma"/>
                <a:cs typeface="Tahoma"/>
              </a:rPr>
              <a:t>Neural Surrogates</a:t>
            </a:r>
            <a:r>
              <a:rPr lang="en-US" dirty="0">
                <a:ea typeface="Tahoma"/>
                <a:cs typeface="Tahoma"/>
              </a:rPr>
              <a:t> could enhance: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Planning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(Model-based) Control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Sensitivity analysis (e.g. sensor placements)</a:t>
            </a:r>
          </a:p>
          <a:p>
            <a:r>
              <a:rPr lang="en-US" b="1" dirty="0">
                <a:ea typeface="Tahoma"/>
                <a:cs typeface="Tahoma"/>
              </a:rPr>
              <a:t>Challenges: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Complex dynamics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Long time horizons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Tanks, pumps, valves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Uncertainties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Critical domain =&gt; </a:t>
            </a:r>
            <a:r>
              <a:rPr lang="en-US" i="1" dirty="0">
                <a:ea typeface="Tahoma"/>
                <a:cs typeface="Tahoma"/>
              </a:rPr>
              <a:t>Trustworthiness</a:t>
            </a:r>
            <a:r>
              <a:rPr lang="en-US" dirty="0">
                <a:ea typeface="Tahoma"/>
                <a:cs typeface="Tahoma"/>
              </a:rPr>
              <a:t>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0D178BB-E19C-FF16-2555-240A0AF0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830" y="4748561"/>
            <a:ext cx="762000" cy="762000"/>
          </a:xfrm>
          <a:prstGeom prst="rect">
            <a:avLst/>
          </a:prstGeom>
        </p:spPr>
      </p:pic>
      <p:pic>
        <p:nvPicPr>
          <p:cNvPr id="5" name="Picture 4" descr="👎 Thumbs Down Emoji">
            <a:extLst>
              <a:ext uri="{FF2B5EF4-FFF2-40B4-BE49-F238E27FC236}">
                <a16:creationId xmlns:a16="http://schemas.microsoft.com/office/drawing/2014/main" id="{DFF3E456-97A3-4801-A772-D888F95E0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223" y="1533588"/>
            <a:ext cx="594141" cy="519799"/>
          </a:xfrm>
          <a:prstGeom prst="rect">
            <a:avLst/>
          </a:prstGeom>
        </p:spPr>
      </p:pic>
      <p:pic>
        <p:nvPicPr>
          <p:cNvPr id="6" name="Picture 5" descr="How do we use emoji?">
            <a:extLst>
              <a:ext uri="{FF2B5EF4-FFF2-40B4-BE49-F238E27FC236}">
                <a16:creationId xmlns:a16="http://schemas.microsoft.com/office/drawing/2014/main" id="{C6A27B8D-DA08-FDD5-D681-8D390A5D7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378" y="2776654"/>
            <a:ext cx="683245" cy="6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1E6B5-EE03-CA02-A04E-4214FE9658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Tahoma"/>
                <a:cs typeface="Tahoma"/>
              </a:rPr>
              <a:t>Key quantities: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dirty="0">
                <a:ea typeface="Tahoma"/>
                <a:cs typeface="Tahoma"/>
              </a:rPr>
              <a:t>Flow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dirty="0">
                <a:ea typeface="Tahoma"/>
                <a:cs typeface="Tahoma"/>
              </a:rPr>
              <a:t>Pressure </a:t>
            </a:r>
            <a:r>
              <a:rPr lang="en-US" dirty="0">
                <a:ea typeface="Tahoma"/>
                <a:cs typeface="Tahoma"/>
              </a:rPr>
              <a:t>(Head)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dirty="0">
                <a:ea typeface="Tahoma"/>
                <a:cs typeface="Tahoma"/>
              </a:rPr>
              <a:t>Demand</a:t>
            </a:r>
          </a:p>
          <a:p>
            <a:r>
              <a:rPr lang="en-US" dirty="0">
                <a:ea typeface="Tahoma"/>
                <a:cs typeface="Tahoma"/>
              </a:rPr>
              <a:t>Demand =&gt; Pressure &amp; Flow</a:t>
            </a:r>
          </a:p>
          <a:p>
            <a:pPr marL="0" indent="0">
              <a:buNone/>
            </a:pPr>
            <a:endParaRPr lang="en-US" dirty="0">
              <a:ea typeface="Tahoma"/>
              <a:cs typeface="Tahom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084AF-0497-D318-66EB-DC6CFAAE42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Calibri Light"/>
                <a:cs typeface="Calibri Light"/>
              </a:rPr>
              <a:t>Physics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Calibri Light"/>
                <a:cs typeface="Calibri Light"/>
              </a:rPr>
              <a:t>Steady-state (assumption)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Calibri Light"/>
                <a:cs typeface="Calibri Light"/>
              </a:rPr>
              <a:t>Conversation of flows</a:t>
            </a: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ea typeface="Calibri Light"/>
              <a:cs typeface="Calibri Ligh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ea typeface="Calibri Light"/>
              <a:cs typeface="Calibri Ligh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ea typeface="Calibri Light"/>
              <a:cs typeface="Calibri Ligh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ea typeface="Calibri Light"/>
              <a:cs typeface="Calibri Ligh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Calibri Light"/>
                <a:cs typeface="Calibri Light"/>
              </a:rPr>
              <a:t>Conversation of energy</a:t>
            </a: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ea typeface="Calibri Light"/>
              <a:cs typeface="Calibri Ligh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ea typeface="Calibri Light"/>
              <a:cs typeface="Calibri Ligh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39FE7-F641-81E9-4E89-83BA7360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Tahoma"/>
                <a:cs typeface="Tahoma"/>
              </a:rPr>
              <a:t>Hydraulic Dynamics in WDNs</a:t>
            </a:r>
            <a:endParaRPr lang="en-US" dirty="0"/>
          </a:p>
        </p:txBody>
      </p:sp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417721D-9828-5FE4-D4D9-96DAC29C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337" y="2566175"/>
            <a:ext cx="2864935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5F01A-A2D0-55A3-4F6E-B3E1CEE1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852" y="4526001"/>
            <a:ext cx="5456199" cy="6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964D-8692-44E8-6A9E-C8228B61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Tahoma"/>
                <a:cs typeface="Tahoma"/>
              </a:rPr>
              <a:t>Surrogate for Hydraulic Dynamics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E8313-CB9F-88B1-2BEB-84537FC5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146"/>
            <a:ext cx="4085064" cy="4969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Tahoma"/>
                <a:cs typeface="Tahoma"/>
              </a:rPr>
              <a:t>Given a WDN graph</a:t>
            </a:r>
          </a:p>
          <a:p>
            <a:r>
              <a:rPr lang="en-US" b="1" dirty="0">
                <a:ea typeface="Tahoma"/>
                <a:cs typeface="Tahoma"/>
              </a:rPr>
              <a:t>Map demands to flows and pressures</a:t>
            </a:r>
            <a:endParaRPr lang="en-US" b="1" dirty="0"/>
          </a:p>
          <a:p>
            <a:r>
              <a:rPr lang="en-US" u="sng" dirty="0">
                <a:ea typeface="Tahoma"/>
                <a:cs typeface="Tahoma"/>
              </a:rPr>
              <a:t>Iterative Approach: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Estimate flows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Reconstruct demands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Estimate heads, demands, flows in physics-informed message passing Algo.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ea typeface="Tahoma"/>
                <a:cs typeface="Tahoma"/>
              </a:rPr>
              <a:t>=&gt; </a:t>
            </a:r>
            <a:r>
              <a:rPr lang="en-US" i="1" dirty="0">
                <a:ea typeface="Tahoma"/>
                <a:cs typeface="Tahoma"/>
              </a:rPr>
              <a:t>Converges to fix point!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 descr="A diagram of a model&#10;&#10;Description automatically generated">
            <a:extLst>
              <a:ext uri="{FF2B5EF4-FFF2-40B4-BE49-F238E27FC236}">
                <a16:creationId xmlns:a16="http://schemas.microsoft.com/office/drawing/2014/main" id="{2EA52F93-0627-2335-AE79-9A0C000FB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3" b="26166"/>
          <a:stretch/>
        </p:blipFill>
        <p:spPr>
          <a:xfrm>
            <a:off x="5153722" y="1711829"/>
            <a:ext cx="6976954" cy="2652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4EC9A-1DFA-3C1B-06AF-CC09E032E930}"/>
              </a:ext>
            </a:extLst>
          </p:cNvPr>
          <p:cNvSpPr txBox="1"/>
          <p:nvPr/>
        </p:nvSpPr>
        <p:spPr>
          <a:xfrm>
            <a:off x="6697051" y="4488861"/>
            <a:ext cx="4573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Ashraf et al. 2024; Ashraf &amp; </a:t>
            </a:r>
            <a:r>
              <a:rPr lang="en-US" dirty="0" err="1">
                <a:ea typeface="Calibri"/>
                <a:cs typeface="Calibri"/>
              </a:rPr>
              <a:t>Artelt</a:t>
            </a:r>
            <a:r>
              <a:rPr lang="en-US" dirty="0">
                <a:ea typeface="Calibri"/>
                <a:cs typeface="Calibri"/>
              </a:rPr>
              <a:t> et al. 2025</a:t>
            </a:r>
            <a:endParaRPr lang="en-US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10CDBA7-DD01-846B-D3A0-6FEA3166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909" y="5005853"/>
            <a:ext cx="13335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22A8-B28C-A83D-D683-D26ACC81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Tahoma"/>
                <a:cs typeface="Tahoma"/>
              </a:rPr>
              <a:t>Water Quality Dynamics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B5E2-BD5D-B423-76E7-F1C35937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Tahoma"/>
                <a:cs typeface="Tahoma"/>
              </a:rPr>
              <a:t>Key quantity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Chemical </a:t>
            </a:r>
            <a:r>
              <a:rPr lang="en-US" i="1" dirty="0">
                <a:ea typeface="Tahoma"/>
                <a:cs typeface="Tahoma"/>
              </a:rPr>
              <a:t>concentrations</a:t>
            </a:r>
          </a:p>
          <a:p>
            <a:r>
              <a:rPr lang="en-US" b="1" dirty="0">
                <a:ea typeface="Calibri Light"/>
                <a:cs typeface="Calibri Light"/>
              </a:rPr>
              <a:t>Challenge</a:t>
            </a:r>
            <a:r>
              <a:rPr lang="en-US" dirty="0">
                <a:ea typeface="Calibri Light"/>
                <a:cs typeface="Calibri Light"/>
              </a:rPr>
              <a:t>: Different chemicals &amp; reactions</a:t>
            </a:r>
          </a:p>
          <a:p>
            <a:pPr marL="457200" lvl="1" indent="0">
              <a:buNone/>
            </a:pPr>
            <a:r>
              <a:rPr lang="en-US" dirty="0">
                <a:ea typeface="Calibri Light"/>
                <a:cs typeface="Calibri Light"/>
              </a:rPr>
              <a:t>=&gt; Lots of uncertainties!</a:t>
            </a:r>
          </a:p>
          <a:p>
            <a:pPr marL="457200" lvl="1" indent="0">
              <a:buNone/>
            </a:pPr>
            <a:r>
              <a:rPr lang="en-US" dirty="0">
                <a:ea typeface="Calibri Light"/>
                <a:cs typeface="Calibri Light"/>
              </a:rPr>
              <a:t>=&gt; No steady-state</a:t>
            </a:r>
          </a:p>
          <a:p>
            <a:r>
              <a:rPr lang="en-US" b="1" dirty="0">
                <a:ea typeface="Calibri Light"/>
                <a:cs typeface="Calibri Light"/>
              </a:rPr>
              <a:t>Physics</a:t>
            </a:r>
            <a:r>
              <a:rPr lang="en-US" dirty="0">
                <a:ea typeface="Calibri Light"/>
                <a:cs typeface="Calibri Light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 Light"/>
                <a:cs typeface="Calibri Light"/>
              </a:rPr>
              <a:t>Flow =&gt; Concentrations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 Light"/>
                <a:cs typeface="Calibri Light"/>
              </a:rPr>
              <a:t>Transport, Mixing, and reactions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dirty="0">
                <a:ea typeface="Calibri Light"/>
                <a:cs typeface="Calibri Light"/>
              </a:rPr>
              <a:t>Current work: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 Light"/>
                <a:cs typeface="Calibri Light"/>
              </a:rPr>
              <a:t>Benchmarks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 Light"/>
                <a:cs typeface="Calibri Light"/>
              </a:rPr>
              <a:t>GNN for advective transport</a:t>
            </a:r>
            <a:endParaRPr lang="en-US" sz="2400" dirty="0"/>
          </a:p>
          <a:p>
            <a:pPr marL="457200" lvl="1" indent="0">
              <a:buNone/>
            </a:pPr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54BFCA1-C2E3-EE00-5F08-278E07069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781" y="2667000"/>
            <a:ext cx="762000" cy="762000"/>
          </a:xfrm>
          <a:prstGeom prst="rect">
            <a:avLst/>
          </a:prstGeom>
        </p:spPr>
      </p:pic>
      <p:pic>
        <p:nvPicPr>
          <p:cNvPr id="6" name="Picture 5" descr="Work in Progress-Vorlage | PosterMyWall">
            <a:extLst>
              <a:ext uri="{FF2B5EF4-FFF2-40B4-BE49-F238E27FC236}">
                <a16:creationId xmlns:a16="http://schemas.microsoft.com/office/drawing/2014/main" id="{CF23B210-23E7-C95C-4448-A38AA7FF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351" y="50736"/>
            <a:ext cx="1609493" cy="1227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CE5C5-CB7A-3F6E-21D8-B9F06199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799" y="2902685"/>
            <a:ext cx="5445745" cy="1052629"/>
          </a:xfrm>
          <a:prstGeom prst="rect">
            <a:avLst/>
          </a:prstGeom>
        </p:spPr>
      </p:pic>
      <p:pic>
        <p:nvPicPr>
          <p:cNvPr id="8" name="Picture 7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C95F2348-263E-7DD0-66B1-6C44F883D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232" y="4307972"/>
            <a:ext cx="3619733" cy="11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AA109A-9E64-476C-B320-A109C94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Tahoma"/>
                <a:cs typeface="Tahoma"/>
              </a:rPr>
              <a:t>Summary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186C75-DBA2-5188-B262-86E16168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Tahoma"/>
                <a:cs typeface="Tahoma"/>
              </a:rPr>
              <a:t>Water Distribution Networks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Graphs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Complex dynamics</a:t>
            </a:r>
          </a:p>
          <a:p>
            <a:r>
              <a:rPr lang="en-US" dirty="0">
                <a:ea typeface="Tahoma"/>
                <a:cs typeface="Tahoma"/>
              </a:rPr>
              <a:t>Challenges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Sparse </a:t>
            </a:r>
            <a:r>
              <a:rPr lang="en-US" dirty="0" err="1">
                <a:ea typeface="Tahoma"/>
                <a:cs typeface="Tahoma"/>
              </a:rPr>
              <a:t>spatio</a:t>
            </a:r>
            <a:r>
              <a:rPr lang="en-US" dirty="0">
                <a:ea typeface="Tahoma"/>
                <a:cs typeface="Tahoma"/>
              </a:rPr>
              <a:t>-temporal signals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Tahoma"/>
                <a:cs typeface="Tahoma"/>
              </a:rPr>
              <a:t>Uncertainties</a:t>
            </a:r>
          </a:p>
          <a:p>
            <a:r>
              <a:rPr lang="en-US" dirty="0">
                <a:ea typeface="Tahoma"/>
                <a:cs typeface="Tahoma"/>
              </a:rPr>
              <a:t>Hydraulics Surrogates</a:t>
            </a:r>
          </a:p>
          <a:p>
            <a:r>
              <a:rPr lang="en-US" dirty="0">
                <a:ea typeface="Tahoma"/>
                <a:cs typeface="Tahoma"/>
              </a:rPr>
              <a:t>Water Quality Surrogates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9176B-1881-100C-13C3-6A7720F3B3D8}"/>
              </a:ext>
            </a:extLst>
          </p:cNvPr>
          <p:cNvSpPr txBox="1"/>
          <p:nvPr/>
        </p:nvSpPr>
        <p:spPr>
          <a:xfrm>
            <a:off x="9119096" y="6491993"/>
            <a:ext cx="3142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Software packages on GitHub</a:t>
            </a:r>
            <a:endParaRPr lang="en-US" dirty="0"/>
          </a:p>
        </p:txBody>
      </p:sp>
      <p:pic>
        <p:nvPicPr>
          <p:cNvPr id="7" name="Picture 6" descr="A diagram of a flow rate&#10;&#10;Description automatically generated">
            <a:extLst>
              <a:ext uri="{FF2B5EF4-FFF2-40B4-BE49-F238E27FC236}">
                <a16:creationId xmlns:a16="http://schemas.microsoft.com/office/drawing/2014/main" id="{6FC41F53-7CB0-55B2-799D-87129114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781" y="1203751"/>
            <a:ext cx="6096000" cy="3019425"/>
          </a:xfrm>
          <a:prstGeom prst="rect">
            <a:avLst/>
          </a:prstGeom>
        </p:spPr>
      </p:pic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DEE1222-A83C-00C5-52BC-D2C318B2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065" y="3792281"/>
            <a:ext cx="2683728" cy="27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a85759-fa4d-4319-b7d3-7a4b51d39e05">
      <UserInfo>
        <DisplayName>Maria Constantinou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5B8F65CD0F746B5A85530E36DC5B5" ma:contentTypeVersion="11" ma:contentTypeDescription="Create a new document." ma:contentTypeScope="" ma:versionID="25424d394f5989c5e740aa01b51adc97">
  <xsd:schema xmlns:xsd="http://www.w3.org/2001/XMLSchema" xmlns:xs="http://www.w3.org/2001/XMLSchema" xmlns:p="http://schemas.microsoft.com/office/2006/metadata/properties" xmlns:ns2="3f19c068-bbd0-48e2-9fc2-8ab274f2b4aa" xmlns:ns3="c3a85759-fa4d-4319-b7d3-7a4b51d39e05" targetNamespace="http://schemas.microsoft.com/office/2006/metadata/properties" ma:root="true" ma:fieldsID="5dc6c4fa3049e642738a01edeffb50f9" ns2:_="" ns3:_="">
    <xsd:import namespace="3f19c068-bbd0-48e2-9fc2-8ab274f2b4aa"/>
    <xsd:import namespace="c3a85759-fa4d-4319-b7d3-7a4b51d39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9c068-bbd0-48e2-9fc2-8ab274f2b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85759-fa4d-4319-b7d3-7a4b51d39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C6DA88-A479-4F7A-949A-F822E345928A}">
  <ds:schemaRefs>
    <ds:schemaRef ds:uri="c3a85759-fa4d-4319-b7d3-7a4b51d39e0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A01D99-5D7D-4C6F-BD2A-40D915AAA43F}">
  <ds:schemaRefs>
    <ds:schemaRef ds:uri="3f19c068-bbd0-48e2-9fc2-8ab274f2b4aa"/>
    <ds:schemaRef ds:uri="c3a85759-fa4d-4319-b7d3-7a4b51d39e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54D542-7F18-4080-A0C9-93D12D9025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Breedbeeld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 Theme</vt:lpstr>
      <vt:lpstr>Surrogate Models for Water Distribution Networks</vt:lpstr>
      <vt:lpstr>Water Distribution Networks (WDNs)</vt:lpstr>
      <vt:lpstr>Modeling of Water Distribution Networks</vt:lpstr>
      <vt:lpstr>Need of Surrogate Models</vt:lpstr>
      <vt:lpstr>Hydraulic Dynamics in WDNs</vt:lpstr>
      <vt:lpstr>Surrogate for Hydraulic Dynamics</vt:lpstr>
      <vt:lpstr>Water Quality Dynamics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Demetris Eliades</dc:creator>
  <cp:lastModifiedBy>Demetris Eliades</cp:lastModifiedBy>
  <cp:revision>451</cp:revision>
  <dcterms:created xsi:type="dcterms:W3CDTF">2021-09-13T19:53:21Z</dcterms:created>
  <dcterms:modified xsi:type="dcterms:W3CDTF">2025-02-18T13:09:40Z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0x0101003615B8F65CD0F746B5A85530E36DC5B5</vt:lpwstr>
  </property>
</Properties>
</file>