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6" r:id="rId2"/>
    <p:sldId id="307" r:id="rId3"/>
    <p:sldId id="309" r:id="rId4"/>
    <p:sldId id="317" r:id="rId5"/>
    <p:sldId id="320" r:id="rId6"/>
    <p:sldId id="318" r:id="rId7"/>
    <p:sldId id="319" r:id="rId8"/>
    <p:sldId id="310" r:id="rId9"/>
    <p:sldId id="311" r:id="rId10"/>
    <p:sldId id="314" r:id="rId11"/>
    <p:sldId id="295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CA0"/>
    <a:srgbClr val="000000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4"/>
    <p:restoredTop sz="96076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7" d="100"/>
          <a:sy n="157" d="100"/>
        </p:scale>
        <p:origin x="68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E4947ECA-A6CA-6F48-9455-8A9BADA06577}" type="datetimeFigureOut">
              <a:rPr lang="en-DE" smtClean="0"/>
              <a:pPr/>
              <a:t>17.02.25</a:t>
            </a:fld>
            <a:endParaRPr lang="en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en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D2D30289-1814-E343-9D58-FC3BAC991CE4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849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30289-1814-E343-9D58-FC3BAC991CE4}" type="slidenum">
              <a:rPr lang="en-DE" smtClean="0"/>
              <a:pPr/>
              <a:t>9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455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30289-1814-E343-9D58-FC3BAC991CE4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60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1EC6-9C95-AA24-8DCA-78C381E75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449" y="1815332"/>
            <a:ext cx="5347580" cy="644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/>
            </a:lvl1pPr>
          </a:lstStyle>
          <a:p>
            <a:r>
              <a:rPr lang="en-GB" dirty="0"/>
              <a:t>Title</a:t>
            </a:r>
            <a:endParaRPr lang="en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8BFB18-F206-D803-1194-311E3930A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98" y="391884"/>
            <a:ext cx="2179315" cy="803367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E524E8A-794D-C0F8-5225-5CBA3625D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21700" y="1815332"/>
            <a:ext cx="2794558" cy="44330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08CD6-401A-7785-CBA5-291CAFD2C3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449" y="2484931"/>
            <a:ext cx="5370512" cy="509587"/>
          </a:xfrm>
        </p:spPr>
        <p:txBody>
          <a:bodyPr/>
          <a:lstStyle>
            <a:lvl1pPr marL="0" indent="0">
              <a:buNone/>
              <a:defRPr sz="2400">
                <a:solidFill>
                  <a:srgbClr val="558CA0"/>
                </a:solidFill>
              </a:defRPr>
            </a:lvl1pPr>
          </a:lstStyle>
          <a:p>
            <a:pPr lvl="0"/>
            <a:r>
              <a:rPr lang="en-DE" dirty="0"/>
              <a:t>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166EF6-B0B5-9E9C-CB94-F018D17CE1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449" y="3749853"/>
            <a:ext cx="5716587" cy="433367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DE" dirty="0"/>
              <a:t>Author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D2E4DF-D33F-21F0-6FAC-1E9541133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449" y="4183220"/>
            <a:ext cx="5716588" cy="341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DE" dirty="0"/>
              <a:t>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159E9-8FE8-FBE2-7186-54E32D543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449" y="5164283"/>
            <a:ext cx="6175375" cy="852053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DE" sz="1600" b="0" dirty="0">
                <a:solidFill>
                  <a:schemeClr val="tx1"/>
                </a:solidFill>
                <a:latin typeface="Helvetica" pitchFamily="2" charset="0"/>
              </a:rPr>
              <a:t>Date and some other information</a:t>
            </a:r>
          </a:p>
          <a:p>
            <a:r>
              <a:rPr lang="en-DE" sz="1600" b="0" dirty="0">
                <a:solidFill>
                  <a:schemeClr val="tx1"/>
                </a:solidFill>
                <a:latin typeface="Helvetica" pitchFamily="2" charset="0"/>
              </a:rPr>
              <a:t>June 28, 2023</a:t>
            </a:r>
            <a:endParaRPr lang="en-DE" sz="2800" b="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53744E29-6E64-9A47-F6B1-446FBD3D74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21700" y="426198"/>
            <a:ext cx="1714673" cy="7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D13364-BA8F-AB5A-A852-BFEFB36D35E3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7022B-1130-CC57-F6E0-B5E4CC54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638" y="396299"/>
            <a:ext cx="9817676" cy="78826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7474-2C93-938D-FA79-4E115A21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DE879-F02E-4540-8887-3CC5D392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D473F-4885-A844-9C82-F390D27D8FA2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1DAE6-4461-B380-0016-65A6A777D9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9104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D13364-BA8F-AB5A-A852-BFEFB36D35E3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7022B-1130-CC57-F6E0-B5E4CC54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638" y="396300"/>
            <a:ext cx="9817676" cy="5334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B7474-2C93-938D-FA79-4E115A213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DE879-F02E-4540-8887-3CC5D392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2E737D-7B53-12DF-C5A0-B0698D9A15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638" y="957275"/>
            <a:ext cx="7778750" cy="3069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58CA0"/>
                </a:solidFill>
              </a:defRPr>
            </a:lvl1pPr>
          </a:lstStyle>
          <a:p>
            <a:pPr lvl="0"/>
            <a:r>
              <a:rPr lang="en-DE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A7E6F-566C-488F-3C97-864ACBAD34B7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7AFC0-BF8E-7F1E-0779-9B6135ED28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69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D34ED4-299E-5D0E-A696-29FBD67A40BB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9CB70-C3DD-316F-E21B-53CABA2C9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638" y="396299"/>
            <a:ext cx="9817676" cy="78826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DDFF-4FCF-160B-5F2A-5309C2892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55124-C0B6-B58D-F2E9-5D6CA5DD7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64817-8FF7-7413-0D17-53A24697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B674-C141-E197-BEC2-CD8E33334743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7544-0D05-FB00-E6CB-7F5220CD0C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21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B6A5C9-DE76-83A5-D026-82B4739CEAC4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5E5AD-9CF0-71E6-CFDB-39E65E84A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638" y="396299"/>
            <a:ext cx="9817676" cy="78826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to edit Master title style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253E-56EF-2E6A-F34C-B8B6C5CC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93DC9-4D87-2C77-7DAB-AE74F3B837D7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AF5E1-6C84-7A07-E160-BCFBE8B05F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730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B6A5C9-DE76-83A5-D026-82B4739CEAC4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5E5AD-9CF0-71E6-CFDB-39E65E84A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638" y="396299"/>
            <a:ext cx="9817676" cy="78826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Title to edit Master title style</a:t>
            </a:r>
            <a:endParaRPr lang="en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A253E-56EF-2E6A-F34C-B8B6C5CC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93DC9-4D87-2C77-7DAB-AE74F3B837D7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BE745-2E16-5881-E8CE-6C727555FC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440" y="2570480"/>
            <a:ext cx="10657840" cy="477520"/>
          </a:xfrm>
          <a:solidFill>
            <a:srgbClr val="558CA0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DE" dirty="0"/>
              <a:t>A block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2B181B-CAF8-FEEE-AAF4-449D742CBF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9440" y="3058650"/>
            <a:ext cx="10657840" cy="477520"/>
          </a:xfrm>
          <a:solidFill>
            <a:srgbClr val="F1F1F1"/>
          </a:solidFill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w</a:t>
            </a:r>
            <a:r>
              <a:rPr lang="en-DE" dirty="0"/>
              <a:t>ith some text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AC27EF-75D5-9FF1-EFC1-C31FCD2EA7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91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91E305-85C6-4ED6-1DA7-72373A94D61B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7598E-C4ED-A156-117F-97110F79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‹#›</a:t>
            </a:fld>
            <a:endParaRPr lang="en-D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66D95-6A8F-EA7A-3893-BA63087096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43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8BFB18-F206-D803-1194-311E3930A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998" y="391884"/>
            <a:ext cx="2179315" cy="803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2AFB4-F087-B800-9398-7C9743F6F196}"/>
              </a:ext>
            </a:extLst>
          </p:cNvPr>
          <p:cNvSpPr txBox="1"/>
          <p:nvPr userDrawn="1"/>
        </p:nvSpPr>
        <p:spPr>
          <a:xfrm>
            <a:off x="3063235" y="2273612"/>
            <a:ext cx="606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dirty="0">
                <a:solidFill>
                  <a:srgbClr val="558CA0"/>
                </a:solidFill>
                <a:latin typeface="Helvetica" pitchFamily="2" charset="0"/>
              </a:rPr>
              <a:t>Thank you for your attention!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5F391-9A32-72E4-E6CC-FB7620153A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4568" y="3439613"/>
            <a:ext cx="5022850" cy="10411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DE" dirty="0"/>
              <a:t>Contact:</a:t>
            </a:r>
          </a:p>
          <a:p>
            <a:pPr lvl="0"/>
            <a:r>
              <a:rPr lang="en-DE" dirty="0"/>
              <a:t>juser@techfak.uni-bielefeld.de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8C48D2-2C3B-B5AF-4779-1B4DC169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521700" y="426198"/>
            <a:ext cx="1714673" cy="7347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0B5ACE4-2D72-7452-248B-A0EA7D8A3AF7}"/>
              </a:ext>
            </a:extLst>
          </p:cNvPr>
          <p:cNvSpPr txBox="1"/>
          <p:nvPr userDrawn="1"/>
        </p:nvSpPr>
        <p:spPr bwMode="auto">
          <a:xfrm>
            <a:off x="4839064" y="6017224"/>
            <a:ext cx="2513858" cy="256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" dirty="0">
                <a:latin typeface="Helvetica" pitchFamily="2" charset="0"/>
              </a:rPr>
              <a:t>under the grant no NW21-059A</a:t>
            </a:r>
            <a:endParaRPr lang="de-DE" sz="1000" dirty="0">
              <a:latin typeface="Helvetica" pitchFamily="2" charset="0"/>
            </a:endParaRPr>
          </a:p>
        </p:txBody>
      </p:sp>
      <p:pic>
        <p:nvPicPr>
          <p:cNvPr id="5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EA36CB-5331-79DD-05DF-EFA3ACD1CE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730312" y="5300310"/>
            <a:ext cx="2731363" cy="71691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3B4DE53-5EAF-3E1D-5E4B-0F17B62B4657}"/>
              </a:ext>
            </a:extLst>
          </p:cNvPr>
          <p:cNvSpPr txBox="1"/>
          <p:nvPr userDrawn="1"/>
        </p:nvSpPr>
        <p:spPr bwMode="auto">
          <a:xfrm>
            <a:off x="5433127" y="5000409"/>
            <a:ext cx="1325732" cy="25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00" dirty="0">
                <a:latin typeface="Helvetica" pitchFamily="2" charset="0"/>
              </a:rPr>
              <a:t>SAIL is funded by</a:t>
            </a:r>
            <a:endParaRPr lang="de-DE" sz="1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6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B6A5C9-DE76-83A5-D026-82B4739CEAC4}"/>
              </a:ext>
            </a:extLst>
          </p:cNvPr>
          <p:cNvSpPr/>
          <p:nvPr userDrawn="1"/>
        </p:nvSpPr>
        <p:spPr>
          <a:xfrm>
            <a:off x="0" y="6574419"/>
            <a:ext cx="12192000" cy="283581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993DC9-4D87-2C77-7DAB-AE74F3B837D7}"/>
              </a:ext>
            </a:extLst>
          </p:cNvPr>
          <p:cNvSpPr/>
          <p:nvPr userDrawn="1"/>
        </p:nvSpPr>
        <p:spPr>
          <a:xfrm>
            <a:off x="0" y="396299"/>
            <a:ext cx="153638" cy="867932"/>
          </a:xfrm>
          <a:prstGeom prst="rect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b="0" i="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BD086-EA21-8000-9AE1-4A5B09E1FB0F}"/>
              </a:ext>
            </a:extLst>
          </p:cNvPr>
          <p:cNvSpPr txBox="1"/>
          <p:nvPr userDrawn="1"/>
        </p:nvSpPr>
        <p:spPr>
          <a:xfrm>
            <a:off x="153638" y="467266"/>
            <a:ext cx="934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558CA0"/>
                </a:solidFill>
                <a:latin typeface="Helvetica" pitchFamily="2" charset="0"/>
              </a:rPr>
              <a:t>References</a:t>
            </a:r>
            <a:endParaRPr lang="en-DE" sz="3600">
              <a:solidFill>
                <a:srgbClr val="558CA0"/>
              </a:solidFill>
              <a:latin typeface="Helvetica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6B1956-1F4A-3B1B-47B4-1BF39478D0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800">
                <a:solidFill>
                  <a:srgbClr val="558CA0"/>
                </a:solidFill>
              </a:defRPr>
            </a:lvl1pPr>
          </a:lstStyle>
          <a:p>
            <a:pPr lvl="0"/>
            <a:r>
              <a:rPr lang="en-DE" dirty="0"/>
              <a:t>[1]  Reference </a:t>
            </a:r>
          </a:p>
          <a:p>
            <a:pPr lvl="0"/>
            <a:r>
              <a:rPr lang="en-DE" dirty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F8372A-A156-5E1F-06FA-E914E12B9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0DD96-6122-C972-D45E-0942E17C2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5595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9E732-898A-4019-71A7-FCF00893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C3306-DE0A-A1B8-56F9-495A0C41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8260" y="6574419"/>
            <a:ext cx="788267" cy="262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58CA0"/>
                </a:solidFill>
                <a:latin typeface="Helvetica" pitchFamily="2" charset="0"/>
              </a:defRPr>
            </a:lvl1pPr>
          </a:lstStyle>
          <a:p>
            <a:fld id="{4755444D-2B81-584F-982D-802F667966D8}" type="slidenum">
              <a:rPr lang="en-DE" smtClean="0"/>
              <a:pPr/>
              <a:t>‹#›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BA6E28-4977-D2C1-9CAB-909DA7DC25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533" y="396299"/>
            <a:ext cx="788267" cy="788267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10C9184F-268D-8F29-4833-22468AA1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645EDF-A98C-BF9C-28DC-161AE3B75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473" y="6574419"/>
            <a:ext cx="6975764" cy="283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58CA0"/>
                </a:solidFill>
                <a:latin typeface="Helvetica" pitchFamily="2" charset="0"/>
              </a:defRPr>
            </a:lvl1pPr>
          </a:lstStyle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379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4" r:id="rId5"/>
    <p:sldLayoutId id="2147483658" r:id="rId6"/>
    <p:sldLayoutId id="2147483655" r:id="rId7"/>
    <p:sldLayoutId id="2147483656" r:id="rId8"/>
    <p:sldLayoutId id="214748365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58CA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58CA0"/>
        </a:buClr>
        <a:buFont typeface="Wingdings" pitchFamily="2" charset="2"/>
        <a:buChar char="§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MrJAkhIeNNQ0BaKuBKY43k4xMo6NSb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69E3-F1EC-1028-89CD-A4A669021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8" y="1815332"/>
            <a:ext cx="6622221" cy="64484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Physics-Informed</a:t>
            </a:r>
            <a:r>
              <a:rPr lang="nl-NL" dirty="0"/>
              <a:t> Machine Learning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932CA-FB7B-FB79-382B-CAEE98E4B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449" y="2590048"/>
            <a:ext cx="5370512" cy="509587"/>
          </a:xfrm>
        </p:spPr>
        <p:txBody>
          <a:bodyPr>
            <a:normAutofit/>
          </a:bodyPr>
          <a:lstStyle/>
          <a:p>
            <a:r>
              <a:rPr lang="en-DE" dirty="0"/>
              <a:t>Brief Introduction to PINNs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D38B3-11D9-E7F8-6148-3C54ED0523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DE" b="0" dirty="0"/>
              <a:t>Thorben Markmann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98A03C-298B-0F62-FE77-51B22AB5F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Bielefeld University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B566E4-6E68-3354-4CDD-9351B3AE3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 dirty="0"/>
          </a:p>
          <a:p>
            <a:r>
              <a:rPr lang="en-GB" dirty="0"/>
              <a:t>Lamarr Lab Visits</a:t>
            </a:r>
          </a:p>
          <a:p>
            <a:r>
              <a:rPr lang="en-DE" dirty="0"/>
              <a:t>18.02.2025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99A20F-1BD4-2218-4863-4671E234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19" y="2137752"/>
            <a:ext cx="3380632" cy="34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8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A80C-C2E8-C48F-2CE7-A7A428D3A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22F94-08F3-D053-B812-B157A96E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DE" dirty="0"/>
              <a:t>Paper</a:t>
            </a:r>
          </a:p>
          <a:p>
            <a:pPr lvl="1"/>
            <a:r>
              <a:rPr lang="en-GB" dirty="0">
                <a:effectLst/>
              </a:rPr>
              <a:t>M. </a:t>
            </a:r>
            <a:r>
              <a:rPr lang="en-GB" dirty="0" err="1">
                <a:effectLst/>
              </a:rPr>
              <a:t>Raissi</a:t>
            </a:r>
            <a:r>
              <a:rPr lang="en-GB" dirty="0">
                <a:effectLst/>
              </a:rPr>
              <a:t>, P. </a:t>
            </a:r>
            <a:r>
              <a:rPr lang="en-GB" dirty="0" err="1">
                <a:effectLst/>
              </a:rPr>
              <a:t>Perdikaris</a:t>
            </a:r>
            <a:r>
              <a:rPr lang="en-GB" dirty="0">
                <a:effectLst/>
              </a:rPr>
              <a:t>, and G. E. </a:t>
            </a:r>
            <a:r>
              <a:rPr lang="en-GB" dirty="0" err="1">
                <a:effectLst/>
              </a:rPr>
              <a:t>Karniadakis</a:t>
            </a:r>
            <a:r>
              <a:rPr lang="en-GB" dirty="0">
                <a:effectLst/>
              </a:rPr>
              <a:t>, “Physics-informed neural networks: A deep learning framework for solving forward and inverse problems involving nonlinear partial differential equations” 2019</a:t>
            </a:r>
          </a:p>
          <a:p>
            <a:pPr lvl="1"/>
            <a:r>
              <a:rPr lang="en-GB" dirty="0"/>
              <a:t>Z. Li et al., “Physics-Informed Neural Operator for Learning Partial Differential Equations,” 2023</a:t>
            </a:r>
          </a:p>
          <a:p>
            <a:pPr lvl="1"/>
            <a:r>
              <a:rPr lang="en-GB" dirty="0"/>
              <a:t>S. Cuomo, V. S. di Cola, F. Giampaolo, G. </a:t>
            </a:r>
            <a:r>
              <a:rPr lang="en-GB" dirty="0" err="1"/>
              <a:t>Rozza</a:t>
            </a:r>
            <a:r>
              <a:rPr lang="en-GB" dirty="0"/>
              <a:t>, M. </a:t>
            </a:r>
            <a:r>
              <a:rPr lang="en-GB" dirty="0" err="1"/>
              <a:t>Raissi</a:t>
            </a:r>
            <a:r>
              <a:rPr lang="en-GB" dirty="0"/>
              <a:t>, and F. </a:t>
            </a:r>
            <a:r>
              <a:rPr lang="en-GB" dirty="0" err="1"/>
              <a:t>Piccialli</a:t>
            </a:r>
            <a:r>
              <a:rPr lang="en-GB" dirty="0"/>
              <a:t>, “Scientific Machine Learning through Physics-Informed Neural Networks: Where we are and What’s next,” 2022</a:t>
            </a:r>
          </a:p>
          <a:p>
            <a:pPr lvl="1"/>
            <a:r>
              <a:rPr lang="en-GB" dirty="0"/>
              <a:t>Z. Hao et al., “Physics-Informed Machine Learning: A Survey on Problems, Methods and Applications,” 2023</a:t>
            </a:r>
          </a:p>
          <a:p>
            <a:pPr lvl="1"/>
            <a:endParaRPr lang="en-DE" dirty="0"/>
          </a:p>
          <a:p>
            <a:r>
              <a:rPr lang="en-DE" dirty="0"/>
              <a:t>Frameworks</a:t>
            </a:r>
          </a:p>
          <a:p>
            <a:pPr lvl="1"/>
            <a:r>
              <a:rPr lang="en-DE" dirty="0"/>
              <a:t>TorchPhysics</a:t>
            </a:r>
          </a:p>
          <a:p>
            <a:pPr lvl="1"/>
            <a:r>
              <a:rPr lang="en-DE" dirty="0"/>
              <a:t>NVIDIA modulus</a:t>
            </a:r>
          </a:p>
          <a:p>
            <a:pPr lvl="1"/>
            <a:endParaRPr lang="en-DE" dirty="0"/>
          </a:p>
          <a:p>
            <a:r>
              <a:rPr lang="en-DE" dirty="0">
                <a:hlinkClick r:id="rId2"/>
              </a:rPr>
              <a:t>Lecture Series on YouTube </a:t>
            </a:r>
            <a:r>
              <a:rPr lang="en-DE" dirty="0"/>
              <a:t>by Steve Brunton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D85B-502C-4571-1F4D-3D524BCF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10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2EE10-F476-E7F6-D3E4-DCBCDCDC8A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326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9B3B8-12EF-64C1-AE68-A6E4D18B70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5161" y="3429000"/>
            <a:ext cx="3601678" cy="10411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DE" sz="1600" dirty="0"/>
              <a:t>Thorben Markmann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DE" sz="1600" dirty="0"/>
              <a:t>Bielefeld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DE" sz="1600" dirty="0"/>
              <a:t>tmarkmann@techfak.uni-bielefeld.de</a:t>
            </a:r>
          </a:p>
        </p:txBody>
      </p:sp>
    </p:spTree>
    <p:extLst>
      <p:ext uri="{BB962C8B-B14F-4D97-AF65-F5344CB8AC3E}">
        <p14:creationId xmlns:p14="http://schemas.microsoft.com/office/powerpoint/2010/main" val="27310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E592-7535-A7E9-761F-92B501F5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Physics-Informed</a:t>
            </a:r>
            <a:r>
              <a:rPr lang="nl-NL" dirty="0"/>
              <a:t> Machine Learning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D101-F281-E99B-D82C-5C1A950E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977" y="1817246"/>
            <a:ext cx="6041065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DE" dirty="0"/>
              <a:t>Stages of Machine Learning: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DE" dirty="0"/>
              <a:t>Problem Formulation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DE" dirty="0">
                <a:solidFill>
                  <a:srgbClr val="558CA0"/>
                </a:solidFill>
              </a:rPr>
              <a:t>(What do we want to model?)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DE" dirty="0"/>
              <a:t>Data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DE" dirty="0">
                <a:solidFill>
                  <a:srgbClr val="558CA0"/>
                </a:solidFill>
              </a:rPr>
              <a:t>(Collection, Preprocessing, Coordinate System, …)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DE" dirty="0"/>
              <a:t>Architecture Design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DE" dirty="0">
                <a:solidFill>
                  <a:srgbClr val="558CA0"/>
                </a:solidFill>
              </a:rPr>
              <a:t>(NN, RNN, Autoencoder, DMD, NO)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DE" dirty="0"/>
              <a:t>Loss Function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DE" dirty="0">
                <a:solidFill>
                  <a:srgbClr val="558CA0"/>
                </a:solidFill>
              </a:rPr>
              <a:t>(What models are good?)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DE" dirty="0"/>
              <a:t>Optimization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DE" dirty="0">
                <a:solidFill>
                  <a:srgbClr val="558CA0"/>
                </a:solidFill>
              </a:rPr>
              <a:t>(Which algorithm to optimize the model?)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CFF43-C188-180D-E6DF-8DE51E51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E1F3-C350-7F9D-5BF5-9EBD621788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1ABC8-9A32-99BD-2BD3-A083ABC9A5A3}"/>
              </a:ext>
            </a:extLst>
          </p:cNvPr>
          <p:cNvSpPr txBox="1"/>
          <p:nvPr/>
        </p:nvSpPr>
        <p:spPr>
          <a:xfrm rot="16200000">
            <a:off x="-1568300" y="3918834"/>
            <a:ext cx="4351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3000" b="1" dirty="0"/>
              <a:t>Embed Physics Knowledge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B9F75-EAD1-67A9-E5FC-79717C2E33D2}"/>
              </a:ext>
            </a:extLst>
          </p:cNvPr>
          <p:cNvCxnSpPr>
            <a:cxnSpLocks/>
          </p:cNvCxnSpPr>
          <p:nvPr/>
        </p:nvCxnSpPr>
        <p:spPr>
          <a:xfrm flipV="1">
            <a:off x="939494" y="2507061"/>
            <a:ext cx="556531" cy="403757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1D89A0-1F69-0E3E-D894-D96A1EA8453D}"/>
              </a:ext>
            </a:extLst>
          </p:cNvPr>
          <p:cNvCxnSpPr>
            <a:cxnSpLocks/>
          </p:cNvCxnSpPr>
          <p:nvPr/>
        </p:nvCxnSpPr>
        <p:spPr>
          <a:xfrm flipV="1">
            <a:off x="939494" y="3281382"/>
            <a:ext cx="583573" cy="203309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15B3DE-12DC-401D-1BDC-972604254216}"/>
              </a:ext>
            </a:extLst>
          </p:cNvPr>
          <p:cNvCxnSpPr>
            <a:cxnSpLocks/>
          </p:cNvCxnSpPr>
          <p:nvPr/>
        </p:nvCxnSpPr>
        <p:spPr>
          <a:xfrm flipV="1">
            <a:off x="939494" y="3977723"/>
            <a:ext cx="583573" cy="19202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07ECA8-4D87-959B-3EE1-B60A3F938C68}"/>
              </a:ext>
            </a:extLst>
          </p:cNvPr>
          <p:cNvCxnSpPr>
            <a:cxnSpLocks/>
          </p:cNvCxnSpPr>
          <p:nvPr/>
        </p:nvCxnSpPr>
        <p:spPr>
          <a:xfrm>
            <a:off x="939494" y="5147534"/>
            <a:ext cx="578430" cy="340778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FA569B-604C-3179-BADC-9DBB813785A6}"/>
              </a:ext>
            </a:extLst>
          </p:cNvPr>
          <p:cNvCxnSpPr>
            <a:cxnSpLocks/>
          </p:cNvCxnSpPr>
          <p:nvPr/>
        </p:nvCxnSpPr>
        <p:spPr>
          <a:xfrm>
            <a:off x="945449" y="4547137"/>
            <a:ext cx="572475" cy="164938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FA9BE5B-B54D-F4CC-9F0E-E5747956758C}"/>
              </a:ext>
            </a:extLst>
          </p:cNvPr>
          <p:cNvSpPr txBox="1"/>
          <p:nvPr/>
        </p:nvSpPr>
        <p:spPr>
          <a:xfrm>
            <a:off x="7736198" y="1838086"/>
            <a:ext cx="41254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b="1" dirty="0"/>
              <a:t>Physics-Informed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Embed  physical knowledge in techniques from 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we already have insights from hundreds of years of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solve complex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/>
              <a:t>constrain model to lower cost and learn from small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B560D6-4F25-C22E-2792-E3FC4AD9BF02}"/>
              </a:ext>
            </a:extLst>
          </p:cNvPr>
          <p:cNvSpPr/>
          <p:nvPr/>
        </p:nvSpPr>
        <p:spPr>
          <a:xfrm>
            <a:off x="1594884" y="3800463"/>
            <a:ext cx="5837274" cy="1517460"/>
          </a:xfrm>
          <a:prstGeom prst="rect">
            <a:avLst/>
          </a:prstGeom>
          <a:noFill/>
          <a:ln w="63500"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noFill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E00B8-83A6-2117-C2FD-BFB4CF1DBF44}"/>
              </a:ext>
            </a:extLst>
          </p:cNvPr>
          <p:cNvSpPr txBox="1"/>
          <p:nvPr/>
        </p:nvSpPr>
        <p:spPr>
          <a:xfrm>
            <a:off x="6018595" y="4608075"/>
            <a:ext cx="14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b="1" dirty="0">
                <a:solidFill>
                  <a:srgbClr val="558CA0"/>
                </a:solidFill>
              </a:rPr>
              <a:t>PINN</a:t>
            </a:r>
          </a:p>
        </p:txBody>
      </p:sp>
    </p:spTree>
    <p:extLst>
      <p:ext uri="{BB962C8B-B14F-4D97-AF65-F5344CB8AC3E}">
        <p14:creationId xmlns:p14="http://schemas.microsoft.com/office/powerpoint/2010/main" val="36073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9A2A-8106-A046-914C-24177660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Physics-Informed Neural Network (PINN)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869D7-6E47-4DE8-19DE-9E9B5F03D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b="1" dirty="0"/>
                  <a:t>Definition:</a:t>
                </a:r>
                <a:r>
                  <a:rPr lang="en-GB" dirty="0"/>
                  <a:t> PINNs are neural networks that incorporate physical knowledge (e.g. differential equations) as part of their learning process.</a:t>
                </a:r>
              </a:p>
              <a:p>
                <a:endParaRPr lang="en-GB" dirty="0"/>
              </a:p>
              <a:p>
                <a:r>
                  <a:rPr lang="en-GB" b="1" dirty="0"/>
                  <a:t>How They Work:</a:t>
                </a:r>
                <a:endParaRPr lang="en-GB" dirty="0"/>
              </a:p>
              <a:p>
                <a:pPr lvl="1"/>
                <a:r>
                  <a:rPr lang="en-GB" dirty="0"/>
                  <a:t>Instead of training only on data, PINNs minimize the residual of governing equations</a:t>
                </a:r>
              </a:p>
              <a:p>
                <a:pPr lvl="1"/>
                <a:r>
                  <a:rPr lang="en-GB" dirty="0"/>
                  <a:t>Loss function includes physics constraints: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𝑝h𝑦𝑠𝑖𝑐𝑠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r>
                  <a:rPr lang="en-GB" b="1" dirty="0"/>
                  <a:t>Key Advantage:</a:t>
                </a:r>
                <a:r>
                  <a:rPr lang="en-GB" dirty="0"/>
                  <a:t> PINNs generalize well even with limited data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B869D7-6E47-4DE8-19DE-9E9B5F03D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16" b="-23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E46B3-E254-00C6-B3ED-50D9B063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3FC0A-5A6E-150C-D991-52B92E1CED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E4F27-61B1-954C-300B-19B0C27ACC26}"/>
              </a:ext>
            </a:extLst>
          </p:cNvPr>
          <p:cNvSpPr txBox="1"/>
          <p:nvPr/>
        </p:nvSpPr>
        <p:spPr>
          <a:xfrm>
            <a:off x="10076121" y="6176963"/>
            <a:ext cx="1873102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Raissi et al. 2019</a:t>
            </a:r>
          </a:p>
        </p:txBody>
      </p:sp>
    </p:spTree>
    <p:extLst>
      <p:ext uri="{BB962C8B-B14F-4D97-AF65-F5344CB8AC3E}">
        <p14:creationId xmlns:p14="http://schemas.microsoft.com/office/powerpoint/2010/main" val="37016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485-6196-432D-B7FB-B64DD152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Physics-Informed Neural Network (PINN)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7B6FD-3536-E09A-DD53-E3F358BE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3E6B-6CFE-0037-2241-8D6B09360B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pic>
        <p:nvPicPr>
          <p:cNvPr id="10" name="Content Placeholder 9" descr="A diagram of a network&#10;&#10;AI-generated content may be incorrect.">
            <a:extLst>
              <a:ext uri="{FF2B5EF4-FFF2-40B4-BE49-F238E27FC236}">
                <a16:creationId xmlns:a16="http://schemas.microsoft.com/office/drawing/2014/main" id="{A22FB0FA-C8C6-4A80-48DD-014243158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131"/>
          <a:stretch/>
        </p:blipFill>
        <p:spPr>
          <a:xfrm>
            <a:off x="1084303" y="2404530"/>
            <a:ext cx="4157548" cy="273434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CA25F7-98A3-EE54-2F10-EBC4CD65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81" y="2594345"/>
            <a:ext cx="3514466" cy="21723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03C400-9EC1-4E5A-3AF6-DB59EBB1B20B}"/>
              </a:ext>
            </a:extLst>
          </p:cNvPr>
          <p:cNvSpPr txBox="1"/>
          <p:nvPr/>
        </p:nvSpPr>
        <p:spPr>
          <a:xfrm>
            <a:off x="10076121" y="6176963"/>
            <a:ext cx="1873102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Raissi et al.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F13F4-F67B-9A81-8617-E568A6524E41}"/>
              </a:ext>
            </a:extLst>
          </p:cNvPr>
          <p:cNvSpPr txBox="1"/>
          <p:nvPr/>
        </p:nvSpPr>
        <p:spPr>
          <a:xfrm>
            <a:off x="1084303" y="1673698"/>
            <a:ext cx="456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/>
              <a:t>naive approach to predict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FED05-A9AC-E468-A7BE-5FDFAE3C164E}"/>
              </a:ext>
            </a:extLst>
          </p:cNvPr>
          <p:cNvSpPr txBox="1"/>
          <p:nvPr/>
        </p:nvSpPr>
        <p:spPr>
          <a:xfrm>
            <a:off x="5651848" y="3080374"/>
            <a:ext cx="215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predict field variables for spatiotemporal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CF8933-2FB9-D0A6-305A-3945CF6BBEE2}"/>
                  </a:ext>
                </a:extLst>
              </p:cNvPr>
              <p:cNvSpPr txBox="1"/>
              <p:nvPr/>
            </p:nvSpPr>
            <p:spPr>
              <a:xfrm>
                <a:off x="2014077" y="5491515"/>
                <a:ext cx="3048399" cy="122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CF8933-2FB9-D0A6-305A-3945CF6BB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77" y="5491515"/>
                <a:ext cx="3048399" cy="1224694"/>
              </a:xfrm>
              <a:prstGeom prst="rect">
                <a:avLst/>
              </a:prstGeom>
              <a:blipFill>
                <a:blip r:embed="rId4"/>
                <a:stretch>
                  <a:fillRect t="-80412" r="-830" b="-6597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17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1524E-8F7B-DA15-F97F-848B9B7F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56CA5-6A9D-7153-262A-ADC40706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Physics-Informed Neural Network (PINN)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56D9-80DD-5453-E69B-05E4A09E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F7D84-DA98-A28E-D898-88B6F5BE2A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pic>
        <p:nvPicPr>
          <p:cNvPr id="10" name="Content Placeholder 9" descr="A diagram of a network&#10;&#10;AI-generated content may be incorrect.">
            <a:extLst>
              <a:ext uri="{FF2B5EF4-FFF2-40B4-BE49-F238E27FC236}">
                <a16:creationId xmlns:a16="http://schemas.microsoft.com/office/drawing/2014/main" id="{689CDE38-9671-7F39-9E9B-07A048D1C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131"/>
          <a:stretch/>
        </p:blipFill>
        <p:spPr>
          <a:xfrm>
            <a:off x="1084303" y="2404530"/>
            <a:ext cx="4157548" cy="273434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884293-4DD5-FDD3-80CA-AED01D90A434}"/>
              </a:ext>
            </a:extLst>
          </p:cNvPr>
          <p:cNvSpPr txBox="1"/>
          <p:nvPr/>
        </p:nvSpPr>
        <p:spPr>
          <a:xfrm>
            <a:off x="10076121" y="6176963"/>
            <a:ext cx="1873102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Raissi et al.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94C02-586D-E84C-88FA-014BFABC58B2}"/>
              </a:ext>
            </a:extLst>
          </p:cNvPr>
          <p:cNvSpPr txBox="1"/>
          <p:nvPr/>
        </p:nvSpPr>
        <p:spPr>
          <a:xfrm>
            <a:off x="1084303" y="1673698"/>
            <a:ext cx="456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/>
              <a:t>PINN approach</a:t>
            </a:r>
          </a:p>
        </p:txBody>
      </p:sp>
    </p:spTree>
    <p:extLst>
      <p:ext uri="{BB962C8B-B14F-4D97-AF65-F5344CB8AC3E}">
        <p14:creationId xmlns:p14="http://schemas.microsoft.com/office/powerpoint/2010/main" val="168856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CC0C-C763-0708-37C5-EED5CBFDE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4718-34E8-08FC-BC0D-30381A8F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Physics-Informed Neural Network (PINN)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B79D-67D1-57FF-EFF4-42262AB8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63204-9FB1-DD01-AC3D-2B67E0AF8F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pic>
        <p:nvPicPr>
          <p:cNvPr id="10" name="Content Placeholder 9" descr="A diagram of a network&#10;&#10;AI-generated content may be incorrect.">
            <a:extLst>
              <a:ext uri="{FF2B5EF4-FFF2-40B4-BE49-F238E27FC236}">
                <a16:creationId xmlns:a16="http://schemas.microsoft.com/office/drawing/2014/main" id="{E021EA47-CE5E-AF00-D596-E27A7286D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303" y="2404530"/>
            <a:ext cx="6036934" cy="27343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6A437-EBB3-8B63-AB19-6EAD6F6E3301}"/>
              </a:ext>
            </a:extLst>
          </p:cNvPr>
          <p:cNvSpPr txBox="1"/>
          <p:nvPr/>
        </p:nvSpPr>
        <p:spPr>
          <a:xfrm>
            <a:off x="10076121" y="6176963"/>
            <a:ext cx="1873102" cy="37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Raissi et al.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9C5380-D6B6-60B9-AA32-582E59538F1D}"/>
                  </a:ext>
                </a:extLst>
              </p:cNvPr>
              <p:cNvSpPr txBox="1"/>
              <p:nvPr/>
            </p:nvSpPr>
            <p:spPr>
              <a:xfrm>
                <a:off x="1183967" y="5612004"/>
                <a:ext cx="3018262" cy="122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49C5380-D6B6-60B9-AA32-582E5953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967" y="5612004"/>
                <a:ext cx="3018262" cy="1224694"/>
              </a:xfrm>
              <a:prstGeom prst="rect">
                <a:avLst/>
              </a:prstGeom>
              <a:blipFill>
                <a:blip r:embed="rId3"/>
                <a:stretch>
                  <a:fillRect l="-1261" t="-81443" r="-1261" b="-649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720AA57-FB6D-3DC7-D48C-D06B6BB16F16}"/>
              </a:ext>
            </a:extLst>
          </p:cNvPr>
          <p:cNvSpPr/>
          <p:nvPr/>
        </p:nvSpPr>
        <p:spPr>
          <a:xfrm>
            <a:off x="4359349" y="2211572"/>
            <a:ext cx="4774018" cy="3136605"/>
          </a:xfrm>
          <a:prstGeom prst="rect">
            <a:avLst/>
          </a:prstGeom>
          <a:noFill/>
          <a:ln w="63500"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06398-E829-1715-10B2-772473B4CE64}"/>
              </a:ext>
            </a:extLst>
          </p:cNvPr>
          <p:cNvSpPr txBox="1"/>
          <p:nvPr/>
        </p:nvSpPr>
        <p:spPr>
          <a:xfrm>
            <a:off x="7509929" y="4860887"/>
            <a:ext cx="153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via Autodiff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82171-C9AE-A8BB-A66A-BA12AE8C2139}"/>
              </a:ext>
            </a:extLst>
          </p:cNvPr>
          <p:cNvSpPr txBox="1"/>
          <p:nvPr/>
        </p:nvSpPr>
        <p:spPr>
          <a:xfrm>
            <a:off x="6815635" y="2384837"/>
            <a:ext cx="2126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rgbClr val="558CA0"/>
                </a:solidFill>
              </a:rPr>
              <a:t>physics-informed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67652-68F4-8C5E-66FC-B88F771E3E6B}"/>
                  </a:ext>
                </a:extLst>
              </p:cNvPr>
              <p:cNvSpPr txBox="1"/>
              <p:nvPr/>
            </p:nvSpPr>
            <p:spPr>
              <a:xfrm>
                <a:off x="5062476" y="5612004"/>
                <a:ext cx="3079305" cy="803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67652-68F4-8C5E-66FC-B88F771E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76" y="5612004"/>
                <a:ext cx="3079305" cy="803682"/>
              </a:xfrm>
              <a:prstGeom prst="rect">
                <a:avLst/>
              </a:prstGeom>
              <a:blipFill>
                <a:blip r:embed="rId4"/>
                <a:stretch>
                  <a:fillRect l="-1230" r="-410" b="-95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EE2BCF2-D7DB-9C18-24B5-780033D18F37}"/>
              </a:ext>
            </a:extLst>
          </p:cNvPr>
          <p:cNvSpPr/>
          <p:nvPr/>
        </p:nvSpPr>
        <p:spPr>
          <a:xfrm>
            <a:off x="4912242" y="5518298"/>
            <a:ext cx="4497736" cy="1030804"/>
          </a:xfrm>
          <a:prstGeom prst="rect">
            <a:avLst/>
          </a:prstGeom>
          <a:noFill/>
          <a:ln w="31750"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2F3BB-BC69-39C2-09DF-972279834348}"/>
              </a:ext>
            </a:extLst>
          </p:cNvPr>
          <p:cNvSpPr txBox="1"/>
          <p:nvPr/>
        </p:nvSpPr>
        <p:spPr>
          <a:xfrm>
            <a:off x="8685621" y="6061591"/>
            <a:ext cx="62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rgbClr val="558CA0"/>
                </a:solidFill>
              </a:rPr>
              <a:t>PDE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C9506D7-E6BD-A49C-2BF0-81B27AE33ECD}"/>
              </a:ext>
            </a:extLst>
          </p:cNvPr>
          <p:cNvSpPr/>
          <p:nvPr/>
        </p:nvSpPr>
        <p:spPr>
          <a:xfrm rot="10800000">
            <a:off x="4236695" y="5813334"/>
            <a:ext cx="509374" cy="244305"/>
          </a:xfrm>
          <a:prstGeom prst="rightArrow">
            <a:avLst/>
          </a:prstGeom>
          <a:solidFill>
            <a:srgbClr val="558CA0"/>
          </a:solidFill>
          <a:ln>
            <a:solidFill>
              <a:srgbClr val="558C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604F4-1956-9956-B5DF-CE883B04BE10}"/>
              </a:ext>
            </a:extLst>
          </p:cNvPr>
          <p:cNvSpPr txBox="1"/>
          <p:nvPr/>
        </p:nvSpPr>
        <p:spPr>
          <a:xfrm>
            <a:off x="9449182" y="2967335"/>
            <a:ext cx="2539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train PINN on:</a:t>
            </a:r>
          </a:p>
          <a:p>
            <a:pPr marL="342900" indent="-342900">
              <a:buFont typeface="+mj-lt"/>
              <a:buAutoNum type="arabicPeriod"/>
            </a:pPr>
            <a:r>
              <a:rPr lang="en-DE" dirty="0"/>
              <a:t>“real” data</a:t>
            </a:r>
          </a:p>
          <a:p>
            <a:pPr marL="342900" indent="-342900">
              <a:buFont typeface="+mj-lt"/>
              <a:buAutoNum type="arabicPeriod"/>
            </a:pPr>
            <a:r>
              <a:rPr lang="en-DE" dirty="0"/>
              <a:t>virtual data via sampling</a:t>
            </a:r>
          </a:p>
          <a:p>
            <a:pPr marL="342900" indent="-342900">
              <a:buFont typeface="+mj-lt"/>
              <a:buAutoNum type="arabicPeriod"/>
            </a:pPr>
            <a:endParaRPr lang="en-DE" dirty="0"/>
          </a:p>
          <a:p>
            <a:r>
              <a:rPr lang="en-DE" dirty="0"/>
              <a:t>→ offload training to virtual points if you have small amount of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937DEE-3984-AED8-CB05-AB94DDA827F4}"/>
              </a:ext>
            </a:extLst>
          </p:cNvPr>
          <p:cNvSpPr txBox="1"/>
          <p:nvPr/>
        </p:nvSpPr>
        <p:spPr>
          <a:xfrm>
            <a:off x="1084303" y="1673698"/>
            <a:ext cx="456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/>
              <a:t>PINN approach</a:t>
            </a:r>
          </a:p>
        </p:txBody>
      </p:sp>
    </p:spTree>
    <p:extLst>
      <p:ext uri="{BB962C8B-B14F-4D97-AF65-F5344CB8AC3E}">
        <p14:creationId xmlns:p14="http://schemas.microsoft.com/office/powerpoint/2010/main" val="18940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 animBg="1"/>
      <p:bldP spid="15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ACA8-51A7-C202-DF72-A9A86590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Physics-Informed Neural Network (PINN)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8B745-488E-7E2A-4A66-CFA11359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Advantages:</a:t>
            </a:r>
            <a:endParaRPr lang="en-GB" dirty="0"/>
          </a:p>
          <a:p>
            <a:pPr lvl="1"/>
            <a:r>
              <a:rPr lang="en-GB" dirty="0"/>
              <a:t>Works well with sparse data</a:t>
            </a:r>
          </a:p>
          <a:p>
            <a:pPr lvl="1"/>
            <a:r>
              <a:rPr lang="en-GB" dirty="0"/>
              <a:t>No need for extensive simulation data</a:t>
            </a:r>
          </a:p>
          <a:p>
            <a:pPr lvl="1"/>
            <a:r>
              <a:rPr lang="en-GB" dirty="0"/>
              <a:t>mesh independent</a:t>
            </a:r>
          </a:p>
          <a:p>
            <a:pPr lvl="1"/>
            <a:endParaRPr lang="en-GB" dirty="0"/>
          </a:p>
          <a:p>
            <a:r>
              <a:rPr lang="en-GB" b="1" dirty="0"/>
              <a:t>Challenges:</a:t>
            </a:r>
            <a:endParaRPr lang="en-GB" dirty="0"/>
          </a:p>
          <a:p>
            <a:pPr lvl="1"/>
            <a:r>
              <a:rPr lang="en-GB" dirty="0"/>
              <a:t>Training can be slow</a:t>
            </a:r>
          </a:p>
          <a:p>
            <a:pPr lvl="1"/>
            <a:r>
              <a:rPr lang="en-GB" dirty="0"/>
              <a:t>Optimization is difficult</a:t>
            </a:r>
          </a:p>
          <a:p>
            <a:pPr lvl="1"/>
            <a:r>
              <a:rPr lang="en-GB" dirty="0"/>
              <a:t>Choice of </a:t>
            </a:r>
            <a:r>
              <a:rPr lang="en-GB" dirty="0" err="1"/>
              <a:t>nn</a:t>
            </a:r>
            <a:r>
              <a:rPr lang="en-GB" dirty="0"/>
              <a:t> architecture and </a:t>
            </a:r>
            <a:r>
              <a:rPr lang="en-GB" dirty="0" err="1"/>
              <a:t>hyperparams</a:t>
            </a:r>
            <a:endParaRPr lang="en-GB" dirty="0"/>
          </a:p>
          <a:p>
            <a:pPr lvl="1"/>
            <a:r>
              <a:rPr lang="en-GB" dirty="0"/>
              <a:t>only</a:t>
            </a:r>
            <a:r>
              <a:rPr lang="en-GB" b="1" dirty="0"/>
              <a:t> physical plausible</a:t>
            </a:r>
            <a:r>
              <a:rPr lang="en-GB" dirty="0"/>
              <a:t> without hard constraints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19768-E07A-B488-9A4E-05502BBB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7</a:t>
            </a:fld>
            <a:endParaRPr lang="en-D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B0953-EEEC-EDB1-EE61-49F0915DE8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Advantages &amp; Challenges</a:t>
            </a:r>
          </a:p>
          <a:p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D9A4A-AE81-39AA-AA51-78B9B92E38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996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70BE-9058-44D2-7994-943D3DA4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Physics-Informed Neural Network (PINN)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8113-0E9A-0803-9A54-095EE4188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TorchPhysics example on Heat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FE0DB-0580-C671-79F3-0D52BE35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8</a:t>
            </a:fld>
            <a:endParaRPr lang="en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AAAB1-2F18-96DC-1B44-C6BB0342A0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DE" dirty="0"/>
              <a:t>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24FA-CB3B-D29A-77F8-9C513DE493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Thorben Markmann - Bielefeld University - Physics-Informed Machine Learning</a:t>
            </a:r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731AC-E914-F7D8-DB35-CC6643B3A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42" y="2493040"/>
            <a:ext cx="4436558" cy="3407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C0EDFE-C4E0-0416-FCAC-1149085C7B35}"/>
              </a:ext>
            </a:extLst>
          </p:cNvPr>
          <p:cNvSpPr txBox="1"/>
          <p:nvPr/>
        </p:nvSpPr>
        <p:spPr>
          <a:xfrm>
            <a:off x="7588470" y="6041343"/>
            <a:ext cx="418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boschresearch</a:t>
            </a:r>
            <a:r>
              <a:rPr lang="en-GB" dirty="0"/>
              <a:t>/</a:t>
            </a:r>
            <a:r>
              <a:rPr lang="en-GB" dirty="0" err="1"/>
              <a:t>torchphysics</a:t>
            </a:r>
            <a:endParaRPr lang="en-DE" dirty="0"/>
          </a:p>
        </p:txBody>
      </p:sp>
      <p:pic>
        <p:nvPicPr>
          <p:cNvPr id="11" name="Picture 10" descr="A graph of a blue square with a grid and a rainbow colored square&#10;&#10;AI-generated content may be incorrect.">
            <a:extLst>
              <a:ext uri="{FF2B5EF4-FFF2-40B4-BE49-F238E27FC236}">
                <a16:creationId xmlns:a16="http://schemas.microsoft.com/office/drawing/2014/main" id="{E848BF18-E7DF-32B7-B782-9972374E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797" y="2581168"/>
            <a:ext cx="3787003" cy="28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3747-C5D6-28AF-2FBD-08BF02D1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DE" dirty="0"/>
              <a:t>PINNs for Forced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7619-6A5E-90DF-573B-03F5D908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38507" cy="4351338"/>
          </a:xfrm>
        </p:spPr>
        <p:txBody>
          <a:bodyPr/>
          <a:lstStyle/>
          <a:p>
            <a:r>
              <a:rPr lang="en-DE" dirty="0"/>
              <a:t>Physics-Informed Surrogate Models for </a:t>
            </a:r>
            <a:r>
              <a:rPr lang="en-GB" dirty="0"/>
              <a:t>Rayleigh–</a:t>
            </a:r>
            <a:r>
              <a:rPr lang="en-GB" dirty="0" err="1"/>
              <a:t>Bénard</a:t>
            </a:r>
            <a:r>
              <a:rPr lang="en-GB" dirty="0"/>
              <a:t> Convection</a:t>
            </a:r>
          </a:p>
          <a:p>
            <a:pPr lvl="1"/>
            <a:r>
              <a:rPr lang="en-DE" dirty="0"/>
              <a:t>compare to prior surrogate models</a:t>
            </a:r>
          </a:p>
          <a:p>
            <a:pPr lvl="1"/>
            <a:endParaRPr lang="en-DE" dirty="0"/>
          </a:p>
          <a:p>
            <a:r>
              <a:rPr lang="en-DE" dirty="0"/>
              <a:t>Model-Based Reinforcement Learning</a:t>
            </a:r>
          </a:p>
          <a:p>
            <a:pPr lvl="1"/>
            <a:r>
              <a:rPr lang="en-DE" dirty="0"/>
              <a:t>PINN with </a:t>
            </a:r>
            <a:r>
              <a:rPr lang="en-DE" b="1" dirty="0"/>
              <a:t>control term</a:t>
            </a:r>
            <a:endParaRPr lang="en-DE" dirty="0"/>
          </a:p>
          <a:p>
            <a:pPr lvl="1"/>
            <a:r>
              <a:rPr lang="en-DE" dirty="0"/>
              <a:t>physics-informed neural operator (pino)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B6A51-EF71-5156-E43B-08D73DF8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444D-2B81-584F-982D-802F667966D8}" type="slidenum">
              <a:rPr lang="en-DE" smtClean="0"/>
              <a:t>9</a:t>
            </a:fld>
            <a:endParaRPr lang="en-D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211F6-218F-9FE3-E937-071DBC85FF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DE" dirty="0"/>
              <a:t>Future 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8C18-AE98-870B-365D-483C99766A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Thorben Markmann - Bielefeld University - Physics-Informed Machine Learning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00824-D194-5123-2C77-E41C450E9059}"/>
              </a:ext>
            </a:extLst>
          </p:cNvPr>
          <p:cNvSpPr txBox="1"/>
          <p:nvPr/>
        </p:nvSpPr>
        <p:spPr>
          <a:xfrm>
            <a:off x="8779158" y="5726990"/>
            <a:ext cx="28891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Rayleigh–</a:t>
            </a:r>
            <a:r>
              <a:rPr lang="en-GB" dirty="0" err="1"/>
              <a:t>Bénard</a:t>
            </a:r>
            <a:r>
              <a:rPr lang="en-GB" dirty="0"/>
              <a:t> Convection</a:t>
            </a:r>
          </a:p>
          <a:p>
            <a:pPr algn="ctr"/>
            <a:r>
              <a:rPr lang="en-GB" dirty="0"/>
              <a:t>with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CD10E-EA84-6AC7-55EF-12DD5C5CFC47}"/>
              </a:ext>
            </a:extLst>
          </p:cNvPr>
          <p:cNvSpPr txBox="1"/>
          <p:nvPr/>
        </p:nvSpPr>
        <p:spPr>
          <a:xfrm>
            <a:off x="8779158" y="3346747"/>
            <a:ext cx="28891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Rayleigh–</a:t>
            </a:r>
            <a:r>
              <a:rPr lang="en-GB" dirty="0" err="1"/>
              <a:t>Bénard</a:t>
            </a:r>
            <a:r>
              <a:rPr lang="en-GB" dirty="0"/>
              <a:t> Convection</a:t>
            </a:r>
          </a:p>
        </p:txBody>
      </p:sp>
      <p:pic>
        <p:nvPicPr>
          <p:cNvPr id="12" name="visualization_3_67133c0d061f5dc7b181">
            <a:hlinkClick r:id="" action="ppaction://media"/>
            <a:extLst>
              <a:ext uri="{FF2B5EF4-FFF2-40B4-BE49-F238E27FC236}">
                <a16:creationId xmlns:a16="http://schemas.microsoft.com/office/drawing/2014/main" id="{69E58346-60A2-C0D7-0233-2356EAFACF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3259" y="1628569"/>
            <a:ext cx="2449677" cy="1633118"/>
          </a:xfrm>
          <a:prstGeom prst="rect">
            <a:avLst/>
          </a:prstGeom>
        </p:spPr>
      </p:pic>
      <p:pic>
        <p:nvPicPr>
          <p:cNvPr id="13" name="video_201_4c9863b82dda2fe809b9">
            <a:hlinkClick r:id="" action="ppaction://media"/>
            <a:extLst>
              <a:ext uri="{FF2B5EF4-FFF2-40B4-BE49-F238E27FC236}">
                <a16:creationId xmlns:a16="http://schemas.microsoft.com/office/drawing/2014/main" id="{54CAC8FC-1787-FA78-8EFA-87FBBECDD2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93258" y="4001294"/>
            <a:ext cx="2449677" cy="16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mmerlab-template" id="{7918FD46-B01A-7B4F-BADC-9C44C0319F9B}" vid="{A5BD216D-BE3C-5345-88AD-A43905096F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20597</TotalTime>
  <Words>626</Words>
  <Application>Microsoft Macintosh PowerPoint</Application>
  <PresentationFormat>Widescreen</PresentationFormat>
  <Paragraphs>121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Helvetica</vt:lpstr>
      <vt:lpstr>Wingdings</vt:lpstr>
      <vt:lpstr>Office Theme</vt:lpstr>
      <vt:lpstr>Physics-Informed Machine Learning</vt:lpstr>
      <vt:lpstr>Physics-Informed Machine Learning</vt:lpstr>
      <vt:lpstr>Physics-Informed Neural Network (PINN)</vt:lpstr>
      <vt:lpstr>Physics-Informed Neural Network (PINN)</vt:lpstr>
      <vt:lpstr>Physics-Informed Neural Network (PINN)</vt:lpstr>
      <vt:lpstr>Physics-Informed Neural Network (PINN)</vt:lpstr>
      <vt:lpstr>Physics-Informed Neural Network (PINN)</vt:lpstr>
      <vt:lpstr>Physics-Informed Neural Network (PINN)</vt:lpstr>
      <vt:lpstr>PINNs for Forced Dynamics</vt:lpstr>
      <vt:lpstr>Further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Control of Dynamical Systems</dc:title>
  <dc:creator>Thorben Markmann</dc:creator>
  <cp:lastModifiedBy>Thorben Markmann</cp:lastModifiedBy>
  <cp:revision>150</cp:revision>
  <dcterms:created xsi:type="dcterms:W3CDTF">2023-06-28T15:18:58Z</dcterms:created>
  <dcterms:modified xsi:type="dcterms:W3CDTF">2025-02-18T11:03:33Z</dcterms:modified>
</cp:coreProperties>
</file>